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3" r:id="rId8"/>
    <p:sldId id="270" r:id="rId9"/>
    <p:sldId id="271" r:id="rId10"/>
    <p:sldId id="267" r:id="rId11"/>
    <p:sldId id="272" r:id="rId12"/>
    <p:sldId id="269" r:id="rId13"/>
  </p:sldIdLst>
  <p:sldSz cx="9144000" cy="6858000" type="screen4x3"/>
  <p:notesSz cx="6858000" cy="9144000"/>
  <p:embeddedFontLst>
    <p:embeddedFont>
      <p:font typeface="Roboto" panose="020B060402020202020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69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 snapToGrid="0">
      <p:cViewPr varScale="1">
        <p:scale>
          <a:sx n="60" d="100"/>
          <a:sy n="60" d="100"/>
        </p:scale>
        <p:origin x="66" y="3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5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0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338BE0-706F-48BD-AB3E-4FF7C3C28089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8877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b="1" dirty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32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0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7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4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0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30714-FF48-48B6-9634-2E073CDFD18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B29107-97F7-49D9-87BB-FA2ECB6F709C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0FC43F-C1C9-4EA1-BDC3-EEA7DBDA067C}"/>
              </a:ext>
            </a:extLst>
          </p:cNvPr>
          <p:cNvSpPr txBox="1">
            <a:spLocks/>
          </p:cNvSpPr>
          <p:nvPr userDrawn="1"/>
        </p:nvSpPr>
        <p:spPr>
          <a:xfrm>
            <a:off x="628650" y="410368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rgbClr val="FFCC0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70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sign with black text&#10;&#10;Description automatically generated">
            <a:extLst>
              <a:ext uri="{FF2B5EF4-FFF2-40B4-BE49-F238E27FC236}">
                <a16:creationId xmlns:a16="http://schemas.microsoft.com/office/drawing/2014/main" id="{311E1B54-B920-4984-830F-A2F74E2BD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4" y="4892843"/>
            <a:ext cx="1909010" cy="190901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3" name="Picture 2" descr="A person with a bicycle near a sign&#10;&#10;Description automatically generated">
            <a:extLst>
              <a:ext uri="{FF2B5EF4-FFF2-40B4-BE49-F238E27FC236}">
                <a16:creationId xmlns:a16="http://schemas.microsoft.com/office/drawing/2014/main" id="{30634CE6-062B-47E5-AA5C-7C83903B4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6BEDA30B-10C4-491F-A1CD-B6E2E63B9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989" y="387415"/>
            <a:ext cx="4800603" cy="96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59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2AC94D-AAF0-4BE8-B992-DF10C2350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Registration Fees</a:t>
            </a:r>
          </a:p>
          <a:p>
            <a:r>
              <a:rPr lang="en-US" dirty="0"/>
              <a:t>Dues / Uniform</a:t>
            </a:r>
          </a:p>
          <a:p>
            <a:r>
              <a:rPr lang="en-US" dirty="0"/>
              <a:t>Money Earning Projects</a:t>
            </a:r>
          </a:p>
          <a:p>
            <a:r>
              <a:rPr lang="en-US" dirty="0"/>
              <a:t>Friends of Scouting</a:t>
            </a:r>
          </a:p>
          <a:p>
            <a:r>
              <a:rPr lang="en-US" dirty="0"/>
              <a:t>United Way Support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241"/>
            <a:ext cx="7886700" cy="66278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Finance</a:t>
            </a:r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F4C7835-5DD7-432E-9402-674D68F37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20" y="4367239"/>
            <a:ext cx="2691786" cy="1902770"/>
          </a:xfrm>
          <a:prstGeom prst="rect">
            <a:avLst/>
          </a:prstGeom>
        </p:spPr>
      </p:pic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E6868DE1-7E71-4E8C-9EE5-297A0D59C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581" y="960563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629F4E-5863-425C-B452-0B47F24EF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499">
            <a:off x="5144580" y="3648927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0514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7EF724-295B-442F-9E9F-8C4C9055A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8246902" cy="4351338"/>
          </a:xfrm>
        </p:spPr>
        <p:txBody>
          <a:bodyPr>
            <a:normAutofit/>
          </a:bodyPr>
          <a:lstStyle/>
          <a:p>
            <a:r>
              <a:rPr lang="en-US" dirty="0"/>
              <a:t>Calendar</a:t>
            </a:r>
          </a:p>
          <a:p>
            <a:r>
              <a:rPr lang="en-US" dirty="0"/>
              <a:t>Leader Roster</a:t>
            </a:r>
          </a:p>
          <a:p>
            <a:r>
              <a:rPr lang="en-US" dirty="0"/>
              <a:t>Pack Website/Facebook Page</a:t>
            </a:r>
          </a:p>
          <a:p>
            <a:r>
              <a:rPr lang="en-US" dirty="0" err="1"/>
              <a:t>Scoutbook</a:t>
            </a:r>
            <a:endParaRPr lang="en-US" dirty="0"/>
          </a:p>
          <a:p>
            <a:r>
              <a:rPr lang="en-US" dirty="0"/>
              <a:t>Collect Family Talent Surveys</a:t>
            </a:r>
          </a:p>
          <a:p>
            <a:r>
              <a:rPr lang="en-US" dirty="0"/>
              <a:t>Family Commitment/Volunteering Opportunities</a:t>
            </a:r>
          </a:p>
          <a:p>
            <a:r>
              <a:rPr lang="en-US" dirty="0"/>
              <a:t>Time Commitment</a:t>
            </a:r>
          </a:p>
          <a:p>
            <a:r>
              <a:rPr lang="en-US" dirty="0"/>
              <a:t>Dues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E76E7C-16F3-44BA-A56E-8D168659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6228"/>
            <a:ext cx="7886700" cy="657820"/>
          </a:xfrm>
        </p:spPr>
        <p:txBody>
          <a:bodyPr/>
          <a:lstStyle/>
          <a:p>
            <a:r>
              <a:rPr lang="en-US" dirty="0"/>
              <a:t>Pack </a:t>
            </a:r>
            <a:r>
              <a:rPr lang="en-US" dirty="0">
                <a:solidFill>
                  <a:schemeClr val="bg1"/>
                </a:solidFill>
              </a:rPr>
              <a:t>Details</a:t>
            </a:r>
          </a:p>
        </p:txBody>
      </p:sp>
      <p:pic>
        <p:nvPicPr>
          <p:cNvPr id="5" name="Picture 4" descr="A group of people playing football on a field&#10;&#10;Description automatically generated">
            <a:extLst>
              <a:ext uri="{FF2B5EF4-FFF2-40B4-BE49-F238E27FC236}">
                <a16:creationId xmlns:a16="http://schemas.microsoft.com/office/drawing/2014/main" id="{4A8A21E1-3DF0-46B0-ACB8-7E6A3F3C4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3392">
            <a:off x="6040090" y="631187"/>
            <a:ext cx="2657285" cy="227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0744EF76-5115-4358-AE8A-F22BDF876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3975">
            <a:off x="4597977" y="4783729"/>
            <a:ext cx="2720355" cy="181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291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2ACF19-8ACA-46E0-8854-AA73AE2CC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4512845" cy="462881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Scouts: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 tonight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&amp; joining fee</a:t>
            </a:r>
          </a:p>
          <a:p>
            <a:pPr>
              <a:lnSpc>
                <a:spcPct val="120000"/>
              </a:lnSpc>
            </a:pPr>
            <a:r>
              <a:rPr lang="en-US" dirty="0"/>
              <a:t>Boys’ Life Subscription </a:t>
            </a:r>
            <a:br>
              <a:rPr lang="en-US" dirty="0"/>
            </a:br>
            <a:r>
              <a:rPr lang="en-US" sz="2000" i="1" dirty="0"/>
              <a:t>(recommended)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i="1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Adults: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form, proper signatures and training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fee: insurance, training costs, and Scouting magazine subscription are included.</a:t>
            </a:r>
          </a:p>
          <a:p>
            <a:endParaRPr lang="en-US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D82D22-A495-436F-89AD-794CD63B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42605"/>
            <a:ext cx="7886700" cy="610934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pic>
        <p:nvPicPr>
          <p:cNvPr id="8" name="Picture 7" descr="A group of people standing in front of a body of water&#10;&#10;Description automatically generated">
            <a:extLst>
              <a:ext uri="{FF2B5EF4-FFF2-40B4-BE49-F238E27FC236}">
                <a16:creationId xmlns:a16="http://schemas.microsoft.com/office/drawing/2014/main" id="{3CCA4560-ECA3-4788-8BF4-F64BA872F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50">
            <a:off x="4841423" y="869119"/>
            <a:ext cx="3607592" cy="2460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picture containing ground, text&#10;&#10;Description automatically generated">
            <a:extLst>
              <a:ext uri="{FF2B5EF4-FFF2-40B4-BE49-F238E27FC236}">
                <a16:creationId xmlns:a16="http://schemas.microsoft.com/office/drawing/2014/main" id="{35A169F4-8F99-455B-AA9B-D19DAF4EC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53" y="3641557"/>
            <a:ext cx="2332485" cy="27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3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6699"/>
            <a:ext cx="7886700" cy="92393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is </a:t>
            </a:r>
            <a:r>
              <a:rPr lang="en-US" dirty="0"/>
              <a:t>Cub Scouting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668B768-F8B5-4108-BB95-ED90D85E2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08" y="1603545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Program for boys and girls kindergarten - 5th grade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Builds Character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Teaches Citizenship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Strengthens Families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Tons of </a:t>
            </a:r>
            <a:r>
              <a:rPr lang="en-US" sz="2400" b="1" dirty="0"/>
              <a:t>FUN!</a:t>
            </a:r>
          </a:p>
        </p:txBody>
      </p:sp>
      <p:pic>
        <p:nvPicPr>
          <p:cNvPr id="9" name="Picture 8" descr="A yellow sign with black text&#10;&#10;Description automatically generated">
            <a:extLst>
              <a:ext uri="{FF2B5EF4-FFF2-40B4-BE49-F238E27FC236}">
                <a16:creationId xmlns:a16="http://schemas.microsoft.com/office/drawing/2014/main" id="{83A9BF61-EEB4-47EA-AE40-43EAC97B2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03" y="131393"/>
            <a:ext cx="1747876" cy="1747876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11" name="Picture 10" descr="A picture containing person, tree, boy, child&#10;&#10;Description automatically generated">
            <a:extLst>
              <a:ext uri="{FF2B5EF4-FFF2-40B4-BE49-F238E27FC236}">
                <a16:creationId xmlns:a16="http://schemas.microsoft.com/office/drawing/2014/main" id="{2A6DC997-C661-4973-8130-85923AE57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957">
            <a:off x="5838535" y="2384004"/>
            <a:ext cx="2794336" cy="1862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FE28A51-E5E7-4CF2-844B-B11912E5F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5131">
            <a:off x="4317319" y="3723110"/>
            <a:ext cx="2075274" cy="2686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young boy riding a bicycle on a dirt road&#10;&#10;Description automatically generated">
            <a:extLst>
              <a:ext uri="{FF2B5EF4-FFF2-40B4-BE49-F238E27FC236}">
                <a16:creationId xmlns:a16="http://schemas.microsoft.com/office/drawing/2014/main" id="{E789CA38-792D-426D-8539-1EF7B660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743">
            <a:off x="894318" y="4403558"/>
            <a:ext cx="2937372" cy="1953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0216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69976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Scout </a:t>
            </a:r>
            <a:r>
              <a:rPr lang="en-US" dirty="0"/>
              <a:t>Oath</a:t>
            </a:r>
            <a:r>
              <a:rPr lang="en-US" dirty="0">
                <a:solidFill>
                  <a:schemeClr val="bg1"/>
                </a:solidFill>
              </a:rPr>
              <a:t> &amp; Scout </a:t>
            </a:r>
            <a:r>
              <a:rPr lang="en-US" dirty="0"/>
              <a:t>Law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101CF-1027-44EB-A612-86AD0DAF28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9"/>
          <a:stretch/>
        </p:blipFill>
        <p:spPr>
          <a:xfrm>
            <a:off x="0" y="1564104"/>
            <a:ext cx="9144000" cy="514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4044018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Bring the family together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Help their children develop skills and leadership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Connect with others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Learn to get along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Build self-confidence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Be happy!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Parents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D3BB7DC3-37C5-44B6-BD25-F05F21844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6598">
            <a:off x="4655879" y="3901079"/>
            <a:ext cx="3619322" cy="241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wearing a yellow hat&#10;&#10;Description automatically generated">
            <a:extLst>
              <a:ext uri="{FF2B5EF4-FFF2-40B4-BE49-F238E27FC236}">
                <a16:creationId xmlns:a16="http://schemas.microsoft.com/office/drawing/2014/main" id="{16DE7890-5E66-4B15-B512-16AD75A411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5085">
            <a:off x="5908417" y="1009186"/>
            <a:ext cx="2204432" cy="2853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820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7886700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Make new friends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Master new skills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Recognition and praise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Scouts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D64E5480-01C0-4944-81DF-1733F0B96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04">
            <a:off x="5916853" y="2996295"/>
            <a:ext cx="2670686" cy="3560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545E2135-2047-49A1-B533-BFE7CC7731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26"/>
          <a:stretch/>
        </p:blipFill>
        <p:spPr>
          <a:xfrm>
            <a:off x="2054505" y="4299602"/>
            <a:ext cx="3478905" cy="2328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Two people sitting on a horse&#10;&#10;Description automatically generated">
            <a:extLst>
              <a:ext uri="{FF2B5EF4-FFF2-40B4-BE49-F238E27FC236}">
                <a16:creationId xmlns:a16="http://schemas.microsoft.com/office/drawing/2014/main" id="{AE7C9948-064A-4E77-8125-337A8A76A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7398">
            <a:off x="5159936" y="943505"/>
            <a:ext cx="3396390" cy="2264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7154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7165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Pack </a:t>
            </a:r>
            <a:r>
              <a:rPr lang="en-US" dirty="0"/>
              <a:t>Organization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0ED6A0-9B1C-48BE-B974-5C4469B3AB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20479" r="6052" b="2691"/>
          <a:stretch/>
        </p:blipFill>
        <p:spPr>
          <a:xfrm>
            <a:off x="628650" y="1404440"/>
            <a:ext cx="7886700" cy="526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55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59" y="1655364"/>
            <a:ext cx="8339181" cy="25433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Den Meetings: </a:t>
            </a:r>
            <a:r>
              <a:rPr lang="en-US" sz="3200" baseline="30000" dirty="0"/>
              <a:t>small groups organized by grade &amp; gender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Program Delivery: </a:t>
            </a:r>
            <a:r>
              <a:rPr lang="en-US" sz="3200" baseline="30000" dirty="0"/>
              <a:t>meeting tips, den meeting lesson plans, new den leader experience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Pack Meetings &amp; Activities: </a:t>
            </a:r>
            <a:r>
              <a:rPr lang="en-US" sz="3200" baseline="30000" dirty="0"/>
              <a:t>family events combining all dens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Boys’ Life/Handbook/Uniform:</a:t>
            </a:r>
            <a:r>
              <a:rPr lang="en-US" sz="3200" baseline="30000" dirty="0"/>
              <a:t> the basics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Advancement: </a:t>
            </a:r>
            <a:r>
              <a:rPr lang="en-US" sz="3200" baseline="30000" dirty="0"/>
              <a:t>celebrating achievement and building self confidence</a:t>
            </a:r>
            <a:endParaRPr lang="en-US" sz="3200" b="1" baseline="30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Special Programs, Events &amp; Community Service: </a:t>
            </a:r>
            <a:r>
              <a:rPr lang="en-US" sz="3200" baseline="30000" dirty="0"/>
              <a:t>Scouting for Food, </a:t>
            </a:r>
            <a:br>
              <a:rPr lang="en-US" sz="3200" baseline="30000" dirty="0"/>
            </a:br>
            <a:r>
              <a:rPr lang="en-US" sz="3200" baseline="30000" dirty="0"/>
              <a:t>                                                                                        Haunted Hayride, and Day Camp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4616"/>
            <a:ext cx="7886700" cy="67459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</a:t>
            </a:r>
            <a:r>
              <a:rPr lang="en-US" dirty="0"/>
              <a:t>Does it Work?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D0956CE-6C79-4088-90D1-CC37E64A1B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/>
          <a:stretch/>
        </p:blipFill>
        <p:spPr>
          <a:xfrm rot="21447060">
            <a:off x="1215655" y="4362995"/>
            <a:ext cx="3015126" cy="2114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407F1DA-AA6E-47F0-AFB0-711A965F6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11">
            <a:off x="4572167" y="4319950"/>
            <a:ext cx="3180111" cy="212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791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3F9193-724D-40CA-86B7-CE2E6AB7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5571624" cy="4351338"/>
          </a:xfrm>
        </p:spPr>
        <p:txBody>
          <a:bodyPr/>
          <a:lstStyle/>
          <a:p>
            <a:r>
              <a:rPr lang="en-US" dirty="0"/>
              <a:t>Cub Scouts in detail</a:t>
            </a:r>
          </a:p>
          <a:p>
            <a:r>
              <a:rPr lang="en-US" dirty="0"/>
              <a:t>Volunteering &amp; Leadership opportunities for parents</a:t>
            </a:r>
          </a:p>
          <a:p>
            <a:r>
              <a:rPr lang="en-US" dirty="0"/>
              <a:t>Starting my child in Cub Scouts</a:t>
            </a:r>
          </a:p>
          <a:p>
            <a:r>
              <a:rPr lang="en-US" dirty="0"/>
              <a:t>Cost of Scouting</a:t>
            </a:r>
          </a:p>
          <a:p>
            <a:r>
              <a:rPr lang="en-US" dirty="0"/>
              <a:t>Additional Resources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AADA6A-8A73-4F2A-953B-19396B0F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550"/>
            <a:ext cx="7886700" cy="601533"/>
          </a:xfrm>
        </p:spPr>
        <p:txBody>
          <a:bodyPr/>
          <a:lstStyle/>
          <a:p>
            <a:r>
              <a:rPr lang="en-US" dirty="0"/>
              <a:t>Parent </a:t>
            </a:r>
            <a:r>
              <a:rPr lang="en-US" dirty="0">
                <a:solidFill>
                  <a:schemeClr val="bg1"/>
                </a:solidFill>
              </a:rPr>
              <a:t>Participation</a:t>
            </a:r>
          </a:p>
        </p:txBody>
      </p:sp>
      <p:pic>
        <p:nvPicPr>
          <p:cNvPr id="4" name="Picture 3" descr="A picture containing person, tree, table, window&#10;&#10;Description automatically generated">
            <a:extLst>
              <a:ext uri="{FF2B5EF4-FFF2-40B4-BE49-F238E27FC236}">
                <a16:creationId xmlns:a16="http://schemas.microsoft.com/office/drawing/2014/main" id="{FBE53E71-E973-4102-832C-907517E9C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5718">
            <a:off x="6064204" y="1037465"/>
            <a:ext cx="2532641" cy="1688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icture containing tree, outdoor, road, sky&#10;&#10;Description automatically generated">
            <a:extLst>
              <a:ext uri="{FF2B5EF4-FFF2-40B4-BE49-F238E27FC236}">
                <a16:creationId xmlns:a16="http://schemas.microsoft.com/office/drawing/2014/main" id="{82BDA597-36EE-482C-A3B5-F0BEA982E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20">
            <a:off x="5399445" y="3782479"/>
            <a:ext cx="2907380" cy="1836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irl in a blue shirt&#10;&#10;Description automatically generated">
            <a:extLst>
              <a:ext uri="{FF2B5EF4-FFF2-40B4-BE49-F238E27FC236}">
                <a16:creationId xmlns:a16="http://schemas.microsoft.com/office/drawing/2014/main" id="{B3D85CD8-B0BB-4A73-B9C9-D41EA82B7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712" y="4636330"/>
            <a:ext cx="2880897" cy="1920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378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A4683-D4C0-40F9-8FCE-481151F50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r>
              <a:rPr lang="en-US" dirty="0"/>
              <a:t>Available online at My.Scouting.org</a:t>
            </a:r>
          </a:p>
          <a:p>
            <a:r>
              <a:rPr lang="en-US" dirty="0"/>
              <a:t>Youth Protection Training</a:t>
            </a:r>
          </a:p>
          <a:p>
            <a:r>
              <a:rPr lang="en-US" dirty="0"/>
              <a:t>Position Specific</a:t>
            </a:r>
          </a:p>
          <a:p>
            <a:r>
              <a:rPr lang="en-US" dirty="0"/>
              <a:t>Roundtable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7937F-6C24-4A1C-B992-E03B5E0F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2826"/>
            <a:ext cx="7886700" cy="684521"/>
          </a:xfrm>
        </p:spPr>
        <p:txBody>
          <a:bodyPr/>
          <a:lstStyle/>
          <a:p>
            <a:r>
              <a:rPr lang="en-US" dirty="0"/>
              <a:t>Volunteer </a:t>
            </a:r>
            <a:r>
              <a:rPr lang="en-US" dirty="0">
                <a:solidFill>
                  <a:schemeClr val="bg1"/>
                </a:solidFill>
              </a:rPr>
              <a:t>Leader Training</a:t>
            </a:r>
          </a:p>
        </p:txBody>
      </p:sp>
      <p:pic>
        <p:nvPicPr>
          <p:cNvPr id="6" name="Picture 5" descr="A group of people sitting at a park&#10;&#10;Description automatically generated">
            <a:extLst>
              <a:ext uri="{FF2B5EF4-FFF2-40B4-BE49-F238E27FC236}">
                <a16:creationId xmlns:a16="http://schemas.microsoft.com/office/drawing/2014/main" id="{F3AEBB76-147A-4E19-95DD-CF9A44E54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022">
            <a:off x="4026166" y="3311270"/>
            <a:ext cx="4320330" cy="2880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6193873"/>
      </p:ext>
    </p:extLst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4403</TotalTime>
  <Words>253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What is Cub Scouting?</vt:lpstr>
      <vt:lpstr>Scout Oath &amp; Scout Law</vt:lpstr>
      <vt:lpstr>What Parents Want</vt:lpstr>
      <vt:lpstr>What Scouts Want</vt:lpstr>
      <vt:lpstr>Pack Organization</vt:lpstr>
      <vt:lpstr>How Does it Work?</vt:lpstr>
      <vt:lpstr>Parent Participation</vt:lpstr>
      <vt:lpstr>Volunteer Leader Training</vt:lpstr>
      <vt:lpstr>Finance</vt:lpstr>
      <vt:lpstr>Pack Details</vt:lpstr>
      <vt:lpstr>Registration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Jarvis</dc:creator>
  <cp:lastModifiedBy>Denise Jarvis</cp:lastModifiedBy>
  <cp:revision>32</cp:revision>
  <dcterms:created xsi:type="dcterms:W3CDTF">2019-08-21T20:24:07Z</dcterms:created>
  <dcterms:modified xsi:type="dcterms:W3CDTF">2020-06-29T20:51:56Z</dcterms:modified>
</cp:coreProperties>
</file>