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58" r:id="rId6"/>
    <p:sldId id="262" r:id="rId7"/>
    <p:sldId id="263" r:id="rId8"/>
    <p:sldId id="264" r:id="rId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88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0A16-3E1E-4479-BAF5-B9B9799F2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22BB7-5434-4B6D-96AF-3982ED4A3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5578D-668D-4FC0-A48B-3526A4107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20224-A0A5-46D3-B3DE-71D47929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C6763-2B07-45EB-BC6C-517BDFC8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4899-AC89-4A82-BB99-A7A76D3D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7923A-2B9C-4316-8CE7-0D2F7593F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FE527-96CF-41C8-A0D0-DC534F38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04C78-B558-4671-B26A-6CFFACB6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A056-AE25-4D5B-A1B6-96855705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6925D-8130-492F-A049-29AC0298D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524FE-3ECD-4257-A52A-05B2A4AE8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3BF52-5465-4A4B-B3F5-8B250713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EEFC5-D2D0-42B0-8A43-D412B108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0074F-287D-43FD-B33D-82AE1CD0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BE80-9A8A-4006-85B1-28FE35A1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0EBA8-A90C-4F92-8D3A-C247D52AC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7E15A-7510-4366-9EC9-1333DA4C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01FCA-87D5-4408-AD55-760E60DD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88FA7-10C9-4E4A-BBE0-16A5DF51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F8FF-50FD-4E14-8699-41083FF4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EBB1E-76F8-4742-8084-533E8474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D972A-4A85-4EEE-8FBA-6FB33090F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B4780-C5F5-415F-A0DE-C1EAC850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359FC-2391-4177-A844-34B7F499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3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7732-4F29-46E6-AB57-38752038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3ED87-3319-44F1-952C-B1D8FC4F2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187EC-47F8-4DF4-A67F-FBA98DA1A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65ADB-A656-4CCB-89AC-9C29744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CB5DB-E425-4D7B-A12A-F8577FC13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0C8A0-AEE3-46FA-B719-D7A466A2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3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9234-5FB8-433D-8706-1118F3E68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95B73-DC00-455F-9F2E-86316C0D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F0649-E934-49BE-A8AB-2239FF18A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E1FC68-1A7C-49CB-87E8-F2E4CA96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839E9-A6C4-4CDF-B414-6D82C01A2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C0D75-7CB8-4D53-A11E-6B9554D7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52C11-A126-477F-B8E0-46AF88DF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EF98D-6D84-41D2-9152-7DA46DBB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A296-1AF7-4A82-AADE-B59D15CE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BE1A7-2A16-47C3-BF29-BEA35A61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406AC-E3DC-4CBF-B3D8-D7C1CF7B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B2D6-0012-4C88-8DEC-506B2BC9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0A3BB-626E-4DA5-8479-9C086E92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263AA-6722-4A9C-8053-824D876B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B4A94-70A2-425E-827F-87398B78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C055-1804-4079-AFFF-A79F09FF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FE4C6-CAAA-4328-838F-25899E906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3DED3-FB26-4CDC-80C6-92347B625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A14C0-45DF-439B-A589-94A9F80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1C9B9-17CF-4B76-944F-6B83AFE6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F1067-47D7-4FF1-93F7-59A1C29E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9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481-C23C-49B0-ACE4-57961FBF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BDEF2-F74B-48D3-889E-F0933D833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6448D-55A0-49BE-9851-32D7A774A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2D71E-FCB8-488B-A0E5-1A32F3E1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9370-C7D0-4750-A955-95680251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9E61C-9C73-4021-98D6-F6BA6597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6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671C8-458E-4184-8B66-314F822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3BE80-0C93-4284-AF96-B5E4924C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D07A-12EA-43BC-8A5E-7D04F863E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9D71-AEC0-45F4-AC6B-EE47D9B2E206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2071D-4B62-4066-B57E-FB601E66D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DDB1-39EB-4343-8C55-BDDD1DDDB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3D9D1-35CF-4B9A-8781-C3263313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B7ED-CC28-47E3-868D-3ABEFA6F7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Cub Scout Winter </a:t>
            </a:r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DE7D9-A941-4DDC-8CB7-85077CE93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F8D9-F6CA-496C-834B-D2715BCA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7A96A5-FEE8-46D6-9D29-D1D2BAE63C1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3346682"/>
              </p:ext>
            </p:extLst>
          </p:nvPr>
        </p:nvGraphicFramePr>
        <p:xfrm>
          <a:off x="978568" y="1825625"/>
          <a:ext cx="5040707" cy="3432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650">
                  <a:extLst>
                    <a:ext uri="{9D8B030D-6E8A-4147-A177-3AD203B41FA5}">
                      <a16:colId xmlns:a16="http://schemas.microsoft.com/office/drawing/2014/main" val="2848311912"/>
                    </a:ext>
                  </a:extLst>
                </a:gridCol>
                <a:gridCol w="1256018">
                  <a:extLst>
                    <a:ext uri="{9D8B030D-6E8A-4147-A177-3AD203B41FA5}">
                      <a16:colId xmlns:a16="http://schemas.microsoft.com/office/drawing/2014/main" val="2092007408"/>
                    </a:ext>
                  </a:extLst>
                </a:gridCol>
                <a:gridCol w="2669039">
                  <a:extLst>
                    <a:ext uri="{9D8B030D-6E8A-4147-A177-3AD203B41FA5}">
                      <a16:colId xmlns:a16="http://schemas.microsoft.com/office/drawing/2014/main" val="42926555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r>
                        <a:rPr lang="en-US" sz="1800" u="none" strike="noStrike" dirty="0" smtClean="0">
                          <a:effectLst/>
                        </a:rPr>
                        <a:t>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Check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in and 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opening instructions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1280787054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1st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3695905026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walk to next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582935663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2nd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24681353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walk to next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1796720266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3rd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606170395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walk to next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1312488815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4th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2757446304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1130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walk to next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731598034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1130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5th Event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88" marR="11388" marT="9525" marB="0" anchor="b"/>
                </a:tc>
                <a:extLst>
                  <a:ext uri="{0D108BD9-81ED-4DB2-BD59-A6C34878D82A}">
                    <a16:rowId xmlns:a16="http://schemas.microsoft.com/office/drawing/2014/main" val="904187738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CE5C0-5E73-4EE8-BA45-73A99AE089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event will be </a:t>
            </a:r>
            <a:r>
              <a:rPr lang="en-US" dirty="0" smtClean="0"/>
              <a:t>35 </a:t>
            </a:r>
            <a:r>
              <a:rPr lang="en-US" dirty="0"/>
              <a:t>minutes</a:t>
            </a:r>
          </a:p>
          <a:p>
            <a:r>
              <a:rPr lang="en-US" dirty="0" smtClean="0"/>
              <a:t>10 </a:t>
            </a:r>
            <a:r>
              <a:rPr lang="en-US" dirty="0"/>
              <a:t>minute walking between events</a:t>
            </a:r>
          </a:p>
          <a:p>
            <a:r>
              <a:rPr lang="en-US" dirty="0" smtClean="0"/>
              <a:t>5 </a:t>
            </a:r>
            <a:r>
              <a:rPr lang="en-US" dirty="0"/>
              <a:t>events all run </a:t>
            </a:r>
            <a:r>
              <a:rPr lang="en-US" dirty="0" smtClean="0"/>
              <a:t>local boy scouts and troop leaders </a:t>
            </a:r>
          </a:p>
          <a:p>
            <a:r>
              <a:rPr lang="en-US" dirty="0" smtClean="0"/>
              <a:t>Will </a:t>
            </a:r>
            <a:r>
              <a:rPr lang="en-US" dirty="0"/>
              <a:t>incorporate many adventure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B903C-D4DE-4EA4-AC60-339E74E9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Adventure requirements earned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EC25D4-02C8-4F8D-AB92-C4975F63A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42781"/>
              </p:ext>
            </p:extLst>
          </p:nvPr>
        </p:nvGraphicFramePr>
        <p:xfrm>
          <a:off x="497589" y="1523999"/>
          <a:ext cx="5843249" cy="5004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8755">
                  <a:extLst>
                    <a:ext uri="{9D8B030D-6E8A-4147-A177-3AD203B41FA5}">
                      <a16:colId xmlns:a16="http://schemas.microsoft.com/office/drawing/2014/main" val="3850170078"/>
                    </a:ext>
                  </a:extLst>
                </a:gridCol>
                <a:gridCol w="2219676">
                  <a:extLst>
                    <a:ext uri="{9D8B030D-6E8A-4147-A177-3AD203B41FA5}">
                      <a16:colId xmlns:a16="http://schemas.microsoft.com/office/drawing/2014/main" val="709138879"/>
                    </a:ext>
                  </a:extLst>
                </a:gridCol>
                <a:gridCol w="2124818">
                  <a:extLst>
                    <a:ext uri="{9D8B030D-6E8A-4147-A177-3AD203B41FA5}">
                      <a16:colId xmlns:a16="http://schemas.microsoft.com/office/drawing/2014/main" val="199620378"/>
                    </a:ext>
                  </a:extLst>
                </a:gridCol>
              </a:tblGrid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Rank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Adventure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Requirement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#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341169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Animal Kingdom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122995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I'll do it myself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273519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Lions Honor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1822418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Mountain Lion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3054671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My Tiger Jungle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0536083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 Bites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76764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Tigers in the Wild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1, 2, 3, 4, 6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070233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Wolf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Call of the Wild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1B, 2, 3, 4, 5, 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541650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Wolf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Paws on the Path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1, 2, 3, 4, 5, 6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0452437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Bear Necessities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1B,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1940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Fur, Feathers, and Ferns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351855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Picnic Basket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2, 3, 5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743125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Castaway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8614062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Cast Iron Chef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 (partial)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1079854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First Responder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1, 2, 3, 4, 5 (abdhi)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7462889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Into the Woods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1, 2, 3, 5, 6, 7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3421050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 Walkabout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 2, 3, 4 (partial),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7564284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Outdoorsman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B1 and A4, A5 or B3, B4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2909685"/>
                  </a:ext>
                </a:extLst>
              </a:tr>
              <a:tr h="24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Scouting Adventure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0747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55E296F-4635-4EEE-8333-222AC1288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00575"/>
              </p:ext>
            </p:extLst>
          </p:nvPr>
        </p:nvGraphicFramePr>
        <p:xfrm>
          <a:off x="6681448" y="1523999"/>
          <a:ext cx="4351313" cy="3131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742">
                  <a:extLst>
                    <a:ext uri="{9D8B030D-6E8A-4147-A177-3AD203B41FA5}">
                      <a16:colId xmlns:a16="http://schemas.microsoft.com/office/drawing/2014/main" val="1972001683"/>
                    </a:ext>
                  </a:extLst>
                </a:gridCol>
                <a:gridCol w="3633571">
                  <a:extLst>
                    <a:ext uri="{9D8B030D-6E8A-4147-A177-3AD203B41FA5}">
                      <a16:colId xmlns:a16="http://schemas.microsoft.com/office/drawing/2014/main" val="1441633342"/>
                    </a:ext>
                  </a:extLst>
                </a:gridCol>
              </a:tblGrid>
              <a:tr h="3135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By the end, each rank will have earned: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781811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Mountain Lion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221452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Tiger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My Tiger Jungle, Tigers in the Wild, Tiger Bites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063248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Wolf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Call of the Wild &amp; Paws of the Path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3438445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Fur, Feathers, and Ferns, Picnic Basket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4421487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First Responder, W</a:t>
                      </a:r>
                      <a:r>
                        <a:rPr lang="en-US" sz="1100" u="none" strike="noStrike" dirty="0" smtClean="0">
                          <a:effectLst/>
                        </a:rPr>
                        <a:t>ebelos walkabout*, </a:t>
                      </a:r>
                      <a:r>
                        <a:rPr lang="en-US" sz="1100" u="none" strike="noStrike" dirty="0">
                          <a:effectLst/>
                        </a:rPr>
                        <a:t>cast iron </a:t>
                      </a:r>
                      <a:r>
                        <a:rPr lang="en-US" sz="1100" u="none" strike="noStrike" dirty="0" smtClean="0">
                          <a:effectLst/>
                        </a:rPr>
                        <a:t>chef*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041852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Webelos walkabout can be completed with the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2107378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remaining 2 mile hike</a:t>
                      </a:r>
                      <a:r>
                        <a:rPr lang="en-US" sz="1100" u="none" strike="noStrike" dirty="0" smtClean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1368388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Cast Iron Chef has to be completed at home by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34758"/>
                  </a:ext>
                </a:extLst>
              </a:tr>
              <a:tr h="3086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helping cook dinner.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050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82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6124-0493-454E-BA98-684A2CB4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FD81-A731-4060-87E3-B1F03AC1E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390"/>
            <a:ext cx="10515600" cy="53348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 what first aid is, tell what you should do after and accident</a:t>
            </a:r>
          </a:p>
          <a:p>
            <a:r>
              <a:rPr lang="en-US" dirty="0"/>
              <a:t> Show what to do for hurry cases of first aid: </a:t>
            </a:r>
          </a:p>
          <a:p>
            <a:pPr lvl="1"/>
            <a:r>
              <a:rPr lang="en-US" dirty="0"/>
              <a:t>serious bleeding</a:t>
            </a:r>
          </a:p>
          <a:p>
            <a:pPr lvl="1"/>
            <a:r>
              <a:rPr lang="en-US" dirty="0"/>
              <a:t>heart attack or sudden cardiac arrest, stopped breathing, </a:t>
            </a:r>
          </a:p>
          <a:p>
            <a:pPr lvl="1"/>
            <a:r>
              <a:rPr lang="en-US" dirty="0"/>
              <a:t>stroke</a:t>
            </a:r>
          </a:p>
          <a:p>
            <a:pPr lvl="1"/>
            <a:r>
              <a:rPr lang="en-US" dirty="0"/>
              <a:t>poisoning</a:t>
            </a:r>
          </a:p>
          <a:p>
            <a:r>
              <a:rPr lang="en-US" dirty="0"/>
              <a:t>Show how to help a choking victim.</a:t>
            </a:r>
          </a:p>
          <a:p>
            <a:r>
              <a:rPr lang="en-US" dirty="0"/>
              <a:t>Show how to treat for shock. </a:t>
            </a:r>
          </a:p>
          <a:p>
            <a:r>
              <a:rPr lang="en-US" dirty="0"/>
              <a:t> Demonstrate how to treat at least five of the following: </a:t>
            </a:r>
          </a:p>
          <a:p>
            <a:pPr lvl="1"/>
            <a:r>
              <a:rPr lang="en-US" dirty="0"/>
              <a:t>Cuts and scratches</a:t>
            </a:r>
          </a:p>
          <a:p>
            <a:pPr lvl="1"/>
            <a:r>
              <a:rPr lang="en-US" dirty="0"/>
              <a:t>Burns and scalds</a:t>
            </a:r>
          </a:p>
          <a:p>
            <a:pPr lvl="1"/>
            <a:r>
              <a:rPr lang="en-US" dirty="0"/>
              <a:t>Blisters on the hand or foot</a:t>
            </a:r>
          </a:p>
          <a:p>
            <a:pPr lvl="1"/>
            <a:r>
              <a:rPr lang="en-US" dirty="0"/>
              <a:t>Nosebleed </a:t>
            </a:r>
          </a:p>
          <a:p>
            <a:pPr lvl="1"/>
            <a:r>
              <a:rPr lang="en-US" dirty="0"/>
              <a:t>Frostbite </a:t>
            </a:r>
          </a:p>
        </p:txBody>
      </p:sp>
    </p:spTree>
    <p:extLst>
      <p:ext uri="{BB962C8B-B14F-4D97-AF65-F5344CB8AC3E}">
        <p14:creationId xmlns:p14="http://schemas.microsoft.com/office/powerpoint/2010/main" val="12614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DB05-667F-41FD-964B-02023DED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Hiking Safety and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67569-99A2-431E-AAF2-AC1698CD6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4905652" cy="546529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Stretch and warm up your muscles</a:t>
            </a:r>
          </a:p>
          <a:p>
            <a:r>
              <a:rPr lang="en-US" dirty="0"/>
              <a:t>The six essentials to take along on a hike</a:t>
            </a:r>
          </a:p>
          <a:p>
            <a:pPr lvl="1"/>
            <a:r>
              <a:rPr lang="en-US" dirty="0"/>
              <a:t>First aid kit</a:t>
            </a:r>
          </a:p>
          <a:p>
            <a:pPr lvl="1"/>
            <a:r>
              <a:rPr lang="en-US" dirty="0"/>
              <a:t>Whistle</a:t>
            </a:r>
          </a:p>
          <a:p>
            <a:pPr lvl="1"/>
            <a:r>
              <a:rPr lang="en-US" dirty="0"/>
              <a:t>Sun protection</a:t>
            </a:r>
          </a:p>
          <a:p>
            <a:pPr lvl="1"/>
            <a:r>
              <a:rPr lang="en-US" dirty="0"/>
              <a:t>Trail Food</a:t>
            </a:r>
          </a:p>
          <a:p>
            <a:pPr lvl="1"/>
            <a:r>
              <a:rPr lang="en-US" dirty="0"/>
              <a:t>Water</a:t>
            </a:r>
          </a:p>
          <a:p>
            <a:pPr lvl="1"/>
            <a:r>
              <a:rPr lang="en-US" dirty="0"/>
              <a:t>Flashlight</a:t>
            </a:r>
          </a:p>
          <a:p>
            <a:r>
              <a:rPr lang="en-US" dirty="0"/>
              <a:t>The buddy system</a:t>
            </a:r>
          </a:p>
          <a:p>
            <a:pPr lvl="1"/>
            <a:r>
              <a:rPr lang="en-US" dirty="0"/>
              <a:t>Have them explain why it’s important</a:t>
            </a:r>
          </a:p>
          <a:p>
            <a:r>
              <a:rPr lang="en-US" dirty="0"/>
              <a:t>Choose appropriate clothing to wear on a hike</a:t>
            </a:r>
          </a:p>
          <a:p>
            <a:pPr lvl="1"/>
            <a:r>
              <a:rPr lang="en-US" dirty="0"/>
              <a:t>For different seasons and different weather</a:t>
            </a:r>
          </a:p>
          <a:p>
            <a:r>
              <a:rPr lang="en-US" dirty="0"/>
              <a:t>What to do when you become lost (STOP)</a:t>
            </a:r>
          </a:p>
          <a:p>
            <a:pPr lvl="1" fontAlgn="base"/>
            <a:r>
              <a:rPr lang="en-US" b="1" dirty="0"/>
              <a:t>S</a:t>
            </a:r>
            <a:r>
              <a:rPr lang="en-US" dirty="0"/>
              <a:t>tay put – It is easier for rescuers to find a stationary person than one who is moving. Find a place which is not hazardous and stay there. Have some water and a snack if possible. Rest.</a:t>
            </a:r>
          </a:p>
          <a:p>
            <a:pPr lvl="1" fontAlgn="base"/>
            <a:r>
              <a:rPr lang="en-US" b="1" dirty="0"/>
              <a:t>T</a:t>
            </a:r>
            <a:r>
              <a:rPr lang="en-US" dirty="0"/>
              <a:t>hink – Consider what resources you have should the situation extend into overnight. Develop confidence by considering your situation and being prepared.</a:t>
            </a:r>
          </a:p>
          <a:p>
            <a:pPr lvl="1" fontAlgn="base"/>
            <a:r>
              <a:rPr lang="en-US" b="1" dirty="0"/>
              <a:t>O</a:t>
            </a:r>
            <a:r>
              <a:rPr lang="en-US" dirty="0"/>
              <a:t>bserve – Take note of your surroundings. Is there shelter from the cold or storms? Is it getting dark? Are there hazards in the area?</a:t>
            </a:r>
          </a:p>
          <a:p>
            <a:pPr lvl="1" fontAlgn="base"/>
            <a:r>
              <a:rPr lang="en-US" b="1" dirty="0"/>
              <a:t>P</a:t>
            </a:r>
            <a:r>
              <a:rPr lang="en-US" dirty="0"/>
              <a:t>lan – Determine what you can to do to conserve energy and be as comfortable as possible. Don’t panic. Rely on your knowledge and observations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C67569-99A2-431E-AAF2-AC1698CD6266}"/>
              </a:ext>
            </a:extLst>
          </p:cNvPr>
          <p:cNvSpPr txBox="1">
            <a:spLocks/>
          </p:cNvSpPr>
          <p:nvPr/>
        </p:nvSpPr>
        <p:spPr>
          <a:xfrm>
            <a:off x="6448148" y="1392702"/>
            <a:ext cx="4905652" cy="5465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Outdoor Code (explain each)</a:t>
            </a:r>
          </a:p>
          <a:p>
            <a:pPr lvl="1"/>
            <a:r>
              <a:rPr lang="en-US" dirty="0"/>
              <a:t>As a American, I will do my best to</a:t>
            </a:r>
          </a:p>
          <a:p>
            <a:pPr lvl="1"/>
            <a:r>
              <a:rPr lang="en-US" dirty="0"/>
              <a:t>Be clean in my outdoor manners, </a:t>
            </a:r>
          </a:p>
          <a:p>
            <a:pPr lvl="1"/>
            <a:r>
              <a:rPr lang="en-US" dirty="0"/>
              <a:t>Be careful with fire</a:t>
            </a:r>
          </a:p>
          <a:p>
            <a:pPr lvl="1"/>
            <a:r>
              <a:rPr lang="en-US" dirty="0"/>
              <a:t>Be considerate in the outdoors, and</a:t>
            </a:r>
          </a:p>
          <a:p>
            <a:pPr lvl="1"/>
            <a:r>
              <a:rPr lang="en-US" dirty="0"/>
              <a:t>Be conservation minded</a:t>
            </a:r>
          </a:p>
          <a:p>
            <a:r>
              <a:rPr lang="en-US" dirty="0"/>
              <a:t>Leave no trace Principles</a:t>
            </a:r>
          </a:p>
          <a:p>
            <a:pPr lvl="1"/>
            <a:r>
              <a:rPr lang="en-US" dirty="0"/>
              <a:t>Know before you go</a:t>
            </a:r>
          </a:p>
          <a:p>
            <a:pPr lvl="1"/>
            <a:r>
              <a:rPr lang="en-US" dirty="0"/>
              <a:t>Choose the Right Path</a:t>
            </a:r>
          </a:p>
          <a:p>
            <a:pPr lvl="1"/>
            <a:r>
              <a:rPr lang="en-US" dirty="0"/>
              <a:t>Trash your trash</a:t>
            </a:r>
          </a:p>
          <a:p>
            <a:pPr lvl="1"/>
            <a:r>
              <a:rPr lang="en-US" dirty="0"/>
              <a:t>Leave what you find</a:t>
            </a:r>
          </a:p>
          <a:p>
            <a:pPr lvl="1"/>
            <a:r>
              <a:rPr lang="en-US" dirty="0"/>
              <a:t>Be careful with fire</a:t>
            </a:r>
          </a:p>
          <a:p>
            <a:pPr lvl="1"/>
            <a:r>
              <a:rPr lang="en-US" dirty="0"/>
              <a:t>Respect Wildlife</a:t>
            </a:r>
          </a:p>
          <a:p>
            <a:pPr lvl="1"/>
            <a:r>
              <a:rPr lang="en-US" dirty="0"/>
              <a:t>Be kind to other visitors</a:t>
            </a:r>
          </a:p>
          <a:p>
            <a:r>
              <a:rPr lang="en-US" dirty="0"/>
              <a:t>Discuss showing respect for wildlife</a:t>
            </a:r>
          </a:p>
          <a:p>
            <a:pPr lvl="1"/>
            <a:r>
              <a:rPr lang="en-US" dirty="0"/>
              <a:t>If they don’t animals will either fight back or become extinct</a:t>
            </a:r>
          </a:p>
          <a:p>
            <a:pPr lvl="1"/>
            <a:r>
              <a:rPr lang="en-US" dirty="0"/>
              <a:t>Easy one’s are dodo, passenger pigeon, woolly mammoth, sabretooth tiger</a:t>
            </a:r>
          </a:p>
          <a:p>
            <a:r>
              <a:rPr lang="en-US" dirty="0"/>
              <a:t>Show what to do in a natural disaster</a:t>
            </a:r>
          </a:p>
          <a:p>
            <a:pPr lvl="1"/>
            <a:r>
              <a:rPr lang="en-US" dirty="0"/>
              <a:t>Lightning, Tornado, Flash flood, 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6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BF98E-1FF9-4F5C-A1D4-CEB141EE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30FB4-5FA0-495E-AD80-8E7F38DB4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Bowline: AOL</a:t>
            </a:r>
          </a:p>
          <a:p>
            <a:r>
              <a:rPr lang="en-US" dirty="0"/>
              <a:t>Square Knot: AOL, Wolf</a:t>
            </a:r>
          </a:p>
          <a:p>
            <a:r>
              <a:rPr lang="en-US" dirty="0"/>
              <a:t>Two half hitches: AOL, Bear, </a:t>
            </a:r>
          </a:p>
          <a:p>
            <a:r>
              <a:rPr lang="en-US" dirty="0"/>
              <a:t>Taunt-line hitch: AOL</a:t>
            </a:r>
          </a:p>
          <a:p>
            <a:r>
              <a:rPr lang="en-US" dirty="0"/>
              <a:t>Overhand: Wolf, 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4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C6E1-DDC5-40DE-AE34-649409EA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 and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0077C-E56D-4993-B1A2-F4426C56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852"/>
            <a:ext cx="10515600" cy="56091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Poisonous animals</a:t>
            </a:r>
          </a:p>
          <a:p>
            <a:pPr lvl="1"/>
            <a:r>
              <a:rPr lang="en-US" dirty="0"/>
              <a:t>Brown Recluse, Northern Black Widow</a:t>
            </a:r>
          </a:p>
          <a:p>
            <a:pPr lvl="1"/>
            <a:r>
              <a:rPr lang="en-US" dirty="0"/>
              <a:t>Timber Rattler and Eastern </a:t>
            </a:r>
            <a:r>
              <a:rPr lang="en-US" dirty="0" err="1"/>
              <a:t>Massasauga</a:t>
            </a:r>
            <a:endParaRPr lang="en-US" dirty="0"/>
          </a:p>
          <a:p>
            <a:r>
              <a:rPr lang="en-US" dirty="0"/>
              <a:t>Poisonous Plants to avoid on a Wisconsin hike</a:t>
            </a:r>
          </a:p>
          <a:p>
            <a:pPr lvl="1"/>
            <a:r>
              <a:rPr lang="en-US" dirty="0"/>
              <a:t>Cow and Wild Parsnip, Poison Ivy, Stinging and Wood Nettle</a:t>
            </a:r>
          </a:p>
          <a:p>
            <a:r>
              <a:rPr lang="en-US" dirty="0"/>
              <a:t>4 trees, 4 plants in the area</a:t>
            </a:r>
          </a:p>
          <a:p>
            <a:pPr lvl="1"/>
            <a:r>
              <a:rPr lang="en-US" dirty="0"/>
              <a:t>Oaks, Maples, Pines (pictures)</a:t>
            </a:r>
          </a:p>
          <a:p>
            <a:r>
              <a:rPr lang="en-US" dirty="0"/>
              <a:t>Count the rings game</a:t>
            </a:r>
          </a:p>
          <a:p>
            <a:r>
              <a:rPr lang="en-US" dirty="0"/>
              <a:t>Signs that an animal has been around</a:t>
            </a:r>
          </a:p>
          <a:p>
            <a:pPr lvl="1"/>
            <a:r>
              <a:rPr lang="en-US" dirty="0"/>
              <a:t>Partially eaten leaves or flowers</a:t>
            </a:r>
          </a:p>
          <a:p>
            <a:pPr lvl="1"/>
            <a:r>
              <a:rPr lang="en-US" dirty="0"/>
              <a:t>Scratches on trees</a:t>
            </a:r>
          </a:p>
          <a:p>
            <a:pPr lvl="1"/>
            <a:r>
              <a:rPr lang="en-US" dirty="0"/>
              <a:t>Animals droppings</a:t>
            </a:r>
          </a:p>
          <a:p>
            <a:pPr lvl="1"/>
            <a:r>
              <a:rPr lang="en-US" dirty="0"/>
              <a:t>Tracks</a:t>
            </a:r>
          </a:p>
          <a:p>
            <a:r>
              <a:rPr lang="en-US" dirty="0"/>
              <a:t>2 different birds that live in the area</a:t>
            </a:r>
          </a:p>
          <a:p>
            <a:pPr lvl="1"/>
            <a:r>
              <a:rPr lang="en-US" dirty="0"/>
              <a:t>Cardinals and Robins (facts about both</a:t>
            </a:r>
            <a:r>
              <a:rPr lang="en-US" dirty="0" smtClean="0"/>
              <a:t>)</a:t>
            </a:r>
          </a:p>
          <a:p>
            <a:r>
              <a:rPr lang="en-US" dirty="0"/>
              <a:t>Extinct animals</a:t>
            </a:r>
          </a:p>
          <a:p>
            <a:pPr lvl="1"/>
            <a:r>
              <a:rPr lang="en-US" dirty="0"/>
              <a:t>Pick one and discuss how/why it became extinct and that that means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4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F130D-495E-4BB4-8E6F-AF115A25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and Fire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314B-2A64-44BD-9057-49CE4F80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7379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 for cooking by explaining the importance of planning, tool selection, sanitation, and cooking safety.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trai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mix and hot cocoa.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Show how to use a camp stove, Dutch oven, box oven, solar oven, open campfire, or charcoal grill.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three foods that you think would be good choices and three foods that would not be good choices.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importance of hand washing before a meal and cleanup after a meal. Then show how you would do each.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that you know the difference between a fruit and a vegetable. Eat one of each. 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the three ways to build a fire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 Cabin, Teepee, Lean-To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things required to start a fire 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Heat, oxygen, fuel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types of wood</a:t>
            </a: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Tinder, kindling and fuel</a:t>
            </a:r>
          </a:p>
        </p:txBody>
      </p:sp>
    </p:spTree>
    <p:extLst>
      <p:ext uri="{BB962C8B-B14F-4D97-AF65-F5344CB8AC3E}">
        <p14:creationId xmlns:p14="http://schemas.microsoft.com/office/powerpoint/2010/main" val="319819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1021</Words>
  <Application>Microsoft Office PowerPoint</Application>
  <PresentationFormat>Widescreen</PresentationFormat>
  <Paragraphs>204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Cub Scout Winter Blast</vt:lpstr>
      <vt:lpstr>Agenda</vt:lpstr>
      <vt:lpstr>Adventure requirements earned</vt:lpstr>
      <vt:lpstr>First Aid</vt:lpstr>
      <vt:lpstr>Hiking Safety and preparation</vt:lpstr>
      <vt:lpstr>Knots</vt:lpstr>
      <vt:lpstr>Plants and Animals</vt:lpstr>
      <vt:lpstr>Cooking and Fire building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 Scout Winter Blast 2019</dc:title>
  <dc:creator>Chris Ehlers</dc:creator>
  <cp:lastModifiedBy>Ehlers, Christopher</cp:lastModifiedBy>
  <cp:revision>33</cp:revision>
  <cp:lastPrinted>2023-02-09T13:10:09Z</cp:lastPrinted>
  <dcterms:created xsi:type="dcterms:W3CDTF">2019-01-13T17:54:59Z</dcterms:created>
  <dcterms:modified xsi:type="dcterms:W3CDTF">2024-01-19T19:11:37Z</dcterms:modified>
</cp:coreProperties>
</file>